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8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Generation in Source Systems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58000" y="5029200"/>
            <a:ext cx="50448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</a:t>
            </a:r>
          </a:p>
          <a:p>
            <a:r>
              <a:rPr lang="en-US" dirty="0" smtClean="0"/>
              <a:t>Fundamentals of Data Engineering </a:t>
            </a:r>
          </a:p>
          <a:p>
            <a:r>
              <a:rPr lang="en-US" dirty="0" smtClean="0"/>
              <a:t>By Joe Reis and Matt Housley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Systems(8)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5029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GraphQL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Created at Facebook as a query language for application data and an alternative to generic REST APIs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REST APIs generally restrict queries to a specific data model, GraphQL opens up the possibility of retrieving multiple data models in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a </a:t>
            </a:r>
            <a:r>
              <a:rPr lang="en-US" dirty="0"/>
              <a:t>single request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for more flexible and expressive queries than with REST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built around JSON and returns data in a shape resembling the JSON query</a:t>
            </a:r>
          </a:p>
          <a:p>
            <a:endParaRPr lang="en-US" dirty="0"/>
          </a:p>
          <a:p>
            <a:r>
              <a:rPr lang="en-US" dirty="0"/>
              <a:t>Webhooks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simple event-based data-transmission pattern - aka reverse APIs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source can be an application backend, a web page, or a mobile app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specified events happen in the source system, this triggers a call to an HTTP endpoint hosted by the data consumer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Endpoint can do various things with the POST event data, potentially triggering a downstream process or storing the data for future use</a:t>
            </a:r>
          </a:p>
          <a:p>
            <a:endParaRPr lang="en-US" dirty="0"/>
          </a:p>
          <a:p>
            <a:r>
              <a:rPr lang="en-US" dirty="0"/>
              <a:t>RPC and </a:t>
            </a:r>
            <a:r>
              <a:rPr lang="en-US" dirty="0" err="1"/>
              <a:t>gRPC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remote procedure call (RPC) is commonly used in distributed computing - allows to run a procedure on a remote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gRPC</a:t>
            </a:r>
            <a:r>
              <a:rPr lang="en-US" dirty="0"/>
              <a:t> is a remote procedure call library developed internally at Google in 2015 and later released as an open standard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Many Google services, such as Google Ads and GCP, offer </a:t>
            </a:r>
            <a:r>
              <a:rPr lang="en-US" dirty="0" err="1"/>
              <a:t>gRPC</a:t>
            </a:r>
            <a:r>
              <a:rPr lang="en-US" dirty="0"/>
              <a:t> APIs. </a:t>
            </a:r>
            <a:r>
              <a:rPr lang="en-US" dirty="0" err="1"/>
              <a:t>gRPC</a:t>
            </a:r>
            <a:r>
              <a:rPr lang="en-US" dirty="0"/>
              <a:t> is built around the Protocol Buffers open data serialization standard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gRPC</a:t>
            </a:r>
            <a:r>
              <a:rPr lang="en-US" dirty="0"/>
              <a:t> emphasizes the efficient bidirectional exchange of data over HTTP/2.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Efficiency refers to aspects such as CPU utilization, power consumption, battery life, and bandwidth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imposes much more specific technical standards than </a:t>
            </a:r>
            <a:r>
              <a:rPr lang="en-US" dirty="0" smtClean="0"/>
              <a:t>REST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Allows the </a:t>
            </a:r>
            <a:r>
              <a:rPr lang="en-US" dirty="0"/>
              <a:t>use of common client libraries and allowing engineers to develop a skill set that will apply to any </a:t>
            </a:r>
            <a:r>
              <a:rPr lang="en-US" dirty="0" err="1"/>
              <a:t>gRPC</a:t>
            </a:r>
            <a:r>
              <a:rPr lang="en-US" dirty="0"/>
              <a:t> interaction code.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Other API systems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10253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Systems(9)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8767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core concept of cloud data sharing is that a multitenant system supports security policies for sharing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data </a:t>
            </a:r>
            <a:r>
              <a:rPr lang="en-US" dirty="0"/>
              <a:t>among tenants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Any public cloud object storage system with a fine-grained permission system can be a platform for data sharing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Popular cloud data-warehouse platforms also support data-sharing capabilities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can also be shared through download or exchange over email, but a multitenant system makes the process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much </a:t>
            </a:r>
            <a:r>
              <a:rPr lang="en-US" dirty="0"/>
              <a:t>easier</a:t>
            </a:r>
          </a:p>
          <a:p>
            <a:endParaRPr lang="en-US" dirty="0"/>
          </a:p>
          <a:p>
            <a:r>
              <a:rPr lang="en-US" dirty="0"/>
              <a:t>Many modern sharing platforms (especially cloud data warehouses) support row, column, and sensitive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data </a:t>
            </a:r>
            <a:r>
              <a:rPr lang="en-US" dirty="0"/>
              <a:t>filtering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streamlines the notion of the data marketplace, available on several popular clouds and data platforms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marketplaces provide a centralized location for data commerce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where data providers can advertise their offerings and sell them without worrying about the details of managing network access </a:t>
            </a:r>
            <a:endParaRPr lang="en-US" dirty="0" smtClean="0"/>
          </a:p>
          <a:p>
            <a:pPr marL="914400" lvl="2" indent="0">
              <a:buNone/>
            </a:pPr>
            <a:r>
              <a:rPr lang="en-US" dirty="0" smtClean="0"/>
              <a:t>to </a:t>
            </a:r>
            <a:r>
              <a:rPr lang="en-US" dirty="0"/>
              <a:t>data systems</a:t>
            </a:r>
          </a:p>
          <a:p>
            <a:endParaRPr lang="en-US" dirty="0"/>
          </a:p>
          <a:p>
            <a:r>
              <a:rPr lang="en-US" dirty="0"/>
              <a:t>Data sharing can also streamline data pipelines within an organization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units of an organization to manage their data and selectively share it with other units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Allows individual </a:t>
            </a:r>
            <a:r>
              <a:rPr lang="en-US" dirty="0"/>
              <a:t>units to manage their compute and query costs separately, facilitating data decentralization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facilitates decentralized data management patterns such as data mesh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Sharing</a:t>
            </a:r>
          </a:p>
        </p:txBody>
      </p:sp>
    </p:spTree>
    <p:extLst>
      <p:ext uri="{BB962C8B-B14F-4D97-AF65-F5344CB8AC3E}">
        <p14:creationId xmlns:p14="http://schemas.microsoft.com/office/powerpoint/2010/main" val="737168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Systems(10)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8767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Every company is essentially now a technology company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consequence is want to make their data available to their customers and users, either as part of their service or as a separate subscription</a:t>
            </a:r>
          </a:p>
          <a:p>
            <a:endParaRPr lang="en-US" dirty="0"/>
          </a:p>
          <a:p>
            <a:r>
              <a:rPr lang="en-US" dirty="0"/>
              <a:t>For example,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 Bureau of Labor Statistics publishes various statistics about the US labor market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NASA publishes various data from its research initiatives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Facebook shares data with businesses that advertise on its platform</a:t>
            </a:r>
          </a:p>
          <a:p>
            <a:endParaRPr lang="en-US" dirty="0"/>
          </a:p>
          <a:p>
            <a:r>
              <a:rPr lang="en-US" dirty="0"/>
              <a:t>Why would companies want to make their data available?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sticky, and a flywheel is created by allowing users to integrate and extend their application into a user’s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Greater user adoption and usage means more data, which means users can integrate more data into their applications and data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Side effect is there are now almost infinite sources of third-party data</a:t>
            </a:r>
          </a:p>
          <a:p>
            <a:endParaRPr lang="en-US" dirty="0"/>
          </a:p>
          <a:p>
            <a:r>
              <a:rPr lang="en-US" dirty="0"/>
              <a:t>Direct third-party data access is commonly done via APIs, through data sharing on a cloud platform, or through data download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APIs often provide deep integration capabilities, allowing customers to pull and push data</a:t>
            </a:r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CRMs offer APIs that their users can integrate into their systems and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common workflow to get data from a CRM, blend the CRM data through the customer scoring model, and then use reverse ETL to send that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data </a:t>
            </a:r>
            <a:r>
              <a:rPr lang="en-US" dirty="0"/>
              <a:t>back </a:t>
            </a:r>
            <a:r>
              <a:rPr lang="en-US" dirty="0" smtClean="0"/>
              <a:t>into CRM </a:t>
            </a:r>
            <a:r>
              <a:rPr lang="en-US" dirty="0"/>
              <a:t>for salespeople to contact better-qualified leads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Third-Party Data Sources</a:t>
            </a:r>
          </a:p>
        </p:txBody>
      </p:sp>
    </p:spTree>
    <p:extLst>
      <p:ext uri="{BB962C8B-B14F-4D97-AF65-F5344CB8AC3E}">
        <p14:creationId xmlns:p14="http://schemas.microsoft.com/office/powerpoint/2010/main" val="395624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Systems(11)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5029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Event-driven architectures are pervasive in software applications and are poised to grow their popularity even further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Message queues and event-streaming platforms—critical layers in event-driven architectures—are easier to set up 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manage </a:t>
            </a:r>
            <a:r>
              <a:rPr lang="en-US" dirty="0"/>
              <a:t>in a cloud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Rise of data apps—applications that directly integrate real-time analytics—are growing from strength to strength</a:t>
            </a:r>
          </a:p>
          <a:p>
            <a:endParaRPr lang="en-US" dirty="0"/>
          </a:p>
          <a:p>
            <a:r>
              <a:rPr lang="en-US" dirty="0"/>
              <a:t>As source systems, message queues and event-streaming platforms are used in numerous ways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from routing messages between microservices ingesting millions of events per second of event data from web, mobile, 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IoT </a:t>
            </a:r>
            <a:r>
              <a:rPr lang="en-US" dirty="0"/>
              <a:t>applications</a:t>
            </a:r>
          </a:p>
          <a:p>
            <a:endParaRPr lang="en-US" dirty="0"/>
          </a:p>
          <a:p>
            <a:r>
              <a:rPr lang="en-US" dirty="0"/>
              <a:t>Message queues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mechanism to asynchronously send data (usually as small individual messages, in the kilobytes) between discrete systems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using </a:t>
            </a:r>
            <a:r>
              <a:rPr lang="en-US" dirty="0"/>
              <a:t>a </a:t>
            </a:r>
            <a:r>
              <a:rPr lang="en-US" dirty="0" smtClean="0"/>
              <a:t>publish and </a:t>
            </a:r>
            <a:r>
              <a:rPr lang="en-US" dirty="0"/>
              <a:t>subscribe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published to a message queue and is delivered to one or more subscribers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Subscriber acknowledges receipt of the message, removing it from the queue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Message queues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 applications and systems to be decoupled from each other and are widely used in microservices architectures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buffers messages to handle transient load spikes and makes messages durable through a distributed architecture with </a:t>
            </a:r>
            <a:r>
              <a:rPr lang="en-US" dirty="0" smtClean="0"/>
              <a:t>replication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critical ingredient for decoupled microservices and </a:t>
            </a:r>
            <a:r>
              <a:rPr lang="en-US" dirty="0" smtClean="0"/>
              <a:t>event-driven </a:t>
            </a:r>
            <a:r>
              <a:rPr lang="en-US" dirty="0"/>
              <a:t>architectures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Message Queues </a:t>
            </a:r>
          </a:p>
        </p:txBody>
      </p:sp>
    </p:spTree>
    <p:extLst>
      <p:ext uri="{BB962C8B-B14F-4D97-AF65-F5344CB8AC3E}">
        <p14:creationId xmlns:p14="http://schemas.microsoft.com/office/powerpoint/2010/main" val="1592758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Systems(12)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8966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Is a continuation of a message queue in that messages are passed from producers to </a:t>
            </a:r>
            <a:r>
              <a:rPr lang="en-US" dirty="0" smtClean="0"/>
              <a:t>consumers</a:t>
            </a:r>
          </a:p>
          <a:p>
            <a:endParaRPr lang="en-US" dirty="0"/>
          </a:p>
          <a:p>
            <a:r>
              <a:rPr lang="en-US" dirty="0"/>
              <a:t>Big difference between messages and streams is that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message queue is primarily used to route messages with certain delivery guarantees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event-streaming platform is used to ingest and process data in an ordered log of records</a:t>
            </a:r>
          </a:p>
          <a:p>
            <a:endParaRPr lang="en-US" dirty="0"/>
          </a:p>
          <a:p>
            <a:r>
              <a:rPr lang="en-US" dirty="0"/>
              <a:t>In an event-streaming platform, data is retained for a while, and it is possible to replay messages from a past point in time.</a:t>
            </a:r>
          </a:p>
          <a:p>
            <a:endParaRPr lang="en-US" dirty="0"/>
          </a:p>
          <a:p>
            <a:r>
              <a:rPr lang="en-US" dirty="0"/>
              <a:t>Topics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producer streams events to a topic, a collection of related events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contain fraud alerts, customer orders, or temperature readings from IoT devices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have zero, one, or multiple producers and customers on most event-streaming platforms</a:t>
            </a:r>
          </a:p>
          <a:p>
            <a:endParaRPr lang="en-US" dirty="0"/>
          </a:p>
          <a:p>
            <a:r>
              <a:rPr lang="en-US" dirty="0"/>
              <a:t>Stream partitions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subdivisions of a stream into multiple streams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good analogy is a multilane freeway - Having multiple lanes allows for parallelism and higher throughput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Messages are distributed across partitions by partition key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Messages with the same partition key will always end up in the same partition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Event-Streaming Platforms</a:t>
            </a:r>
          </a:p>
        </p:txBody>
      </p:sp>
    </p:spTree>
    <p:extLst>
      <p:ext uri="{BB962C8B-B14F-4D97-AF65-F5344CB8AC3E}">
        <p14:creationId xmlns:p14="http://schemas.microsoft.com/office/powerpoint/2010/main" val="40372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Systems(13)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Message Queues and Event-Streaming Platforms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1636427"/>
            <a:ext cx="5419725" cy="17621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9225" y="3398552"/>
            <a:ext cx="561975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01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of Data: How Is Data Created?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452553" cy="5105399"/>
          </a:xfrm>
        </p:spPr>
        <p:txBody>
          <a:bodyPr>
            <a:normAutofit/>
          </a:bodyPr>
          <a:lstStyle/>
          <a:p>
            <a:r>
              <a:rPr lang="en-US" dirty="0"/>
              <a:t>Essential to understand how data is created, 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is an unorganized, context-less collection of facts and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figures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created in many ways, both analog and digital</a:t>
            </a:r>
          </a:p>
          <a:p>
            <a:endParaRPr lang="en-US" dirty="0"/>
          </a:p>
          <a:p>
            <a:r>
              <a:rPr lang="en-US" dirty="0"/>
              <a:t>Analog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creation occurs in the real world, such as vocal speech, sign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language</a:t>
            </a:r>
            <a:r>
              <a:rPr lang="en-US" dirty="0"/>
              <a:t>, writing on paper, or playing an instrument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transient</a:t>
            </a:r>
          </a:p>
          <a:p>
            <a:endParaRPr lang="en-US" dirty="0"/>
          </a:p>
          <a:p>
            <a:r>
              <a:rPr lang="en-US" dirty="0"/>
              <a:t>Digital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either created by converting analog data to digital form or is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the </a:t>
            </a:r>
            <a:r>
              <a:rPr lang="en-US" dirty="0"/>
              <a:t>native product of a digital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mobile texting app that converts analog speech into digital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text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credit card transaction on an ecommerce platform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9959" y="2362200"/>
            <a:ext cx="54483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Systems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Most </a:t>
            </a:r>
            <a:r>
              <a:rPr lang="en-US" dirty="0"/>
              <a:t>common application backends - developed at IBM in the 1970s and popularized by Oracle in the 1980s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growth of the internet saw the rise of the LAMP stack (Linux, Apache web server, MySQL, PHP) and an explosion of vendor and open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source </a:t>
            </a:r>
            <a:r>
              <a:rPr lang="en-US" dirty="0"/>
              <a:t>RDBMS options</a:t>
            </a:r>
          </a:p>
          <a:p>
            <a:endParaRPr lang="en-US" dirty="0"/>
          </a:p>
          <a:p>
            <a:r>
              <a:rPr lang="en-US" dirty="0"/>
              <a:t>Data is stored in a table of relations (</a:t>
            </a:r>
            <a:r>
              <a:rPr lang="en-US" dirty="0">
                <a:solidFill>
                  <a:srgbClr val="FF0000"/>
                </a:solidFill>
              </a:rPr>
              <a:t>rows</a:t>
            </a:r>
            <a:r>
              <a:rPr lang="en-US" dirty="0"/>
              <a:t>), and each relation contains multiple fields (</a:t>
            </a:r>
            <a:r>
              <a:rPr lang="en-US" dirty="0">
                <a:solidFill>
                  <a:srgbClr val="FF0000"/>
                </a:solidFill>
              </a:rPr>
              <a:t>columns</a:t>
            </a:r>
            <a:r>
              <a:rPr lang="en-US" dirty="0"/>
              <a:t>)</a:t>
            </a:r>
          </a:p>
          <a:p>
            <a:r>
              <a:rPr lang="en-US" dirty="0"/>
              <a:t>Each relation in the table has the </a:t>
            </a:r>
            <a:r>
              <a:rPr lang="en-US" dirty="0">
                <a:solidFill>
                  <a:srgbClr val="FF0000"/>
                </a:solidFill>
              </a:rPr>
              <a:t>same schema</a:t>
            </a:r>
          </a:p>
          <a:p>
            <a:r>
              <a:rPr lang="en-US" dirty="0"/>
              <a:t>Rows are typically stored as a </a:t>
            </a:r>
            <a:r>
              <a:rPr lang="en-US" dirty="0">
                <a:solidFill>
                  <a:srgbClr val="FF0000"/>
                </a:solidFill>
              </a:rPr>
              <a:t>contiguous sequence of bytes on disk</a:t>
            </a:r>
          </a:p>
          <a:p>
            <a:r>
              <a:rPr lang="en-US" dirty="0"/>
              <a:t>Tables are typically </a:t>
            </a:r>
            <a:r>
              <a:rPr lang="en-US" dirty="0">
                <a:solidFill>
                  <a:srgbClr val="FF0000"/>
                </a:solidFill>
              </a:rPr>
              <a:t>indexed</a:t>
            </a:r>
            <a:r>
              <a:rPr lang="en-US" dirty="0"/>
              <a:t> by a </a:t>
            </a:r>
            <a:r>
              <a:rPr lang="en-US" dirty="0">
                <a:solidFill>
                  <a:srgbClr val="FF0000"/>
                </a:solidFill>
              </a:rPr>
              <a:t>primary key</a:t>
            </a:r>
            <a:r>
              <a:rPr lang="en-US" dirty="0"/>
              <a:t>, a unique field for each row in the table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indexing strategy for the primary key is closely connected with the layout of the table on disk</a:t>
            </a:r>
          </a:p>
          <a:p>
            <a:r>
              <a:rPr lang="en-US" dirty="0"/>
              <a:t>Tables can also have </a:t>
            </a:r>
            <a:r>
              <a:rPr lang="en-US" dirty="0">
                <a:solidFill>
                  <a:srgbClr val="FF0000"/>
                </a:solidFill>
              </a:rPr>
              <a:t>various foreign </a:t>
            </a:r>
            <a:r>
              <a:rPr lang="en-US" dirty="0" smtClean="0">
                <a:solidFill>
                  <a:srgbClr val="FF0000"/>
                </a:solidFill>
              </a:rPr>
              <a:t>keys </a:t>
            </a:r>
            <a:r>
              <a:rPr lang="en-US" dirty="0" smtClean="0"/>
              <a:t>—</a:t>
            </a:r>
            <a:r>
              <a:rPr lang="en-US" dirty="0"/>
              <a:t>fields with values connected with the values of primary keys in other tables,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facilitating joins, and allowing for complex schemas that spread data across multiple tables</a:t>
            </a:r>
          </a:p>
          <a:p>
            <a:r>
              <a:rPr lang="en-US" dirty="0">
                <a:solidFill>
                  <a:srgbClr val="FF0000"/>
                </a:solidFill>
              </a:rPr>
              <a:t>Normalization</a:t>
            </a:r>
            <a:r>
              <a:rPr lang="en-US" dirty="0"/>
              <a:t> is a strategy for ensuring that data in records is not duplicated in multiple places</a:t>
            </a:r>
          </a:p>
          <a:p>
            <a:pPr lvl="1"/>
            <a:r>
              <a:rPr lang="en-US" dirty="0"/>
              <a:t>avoiding the need to update states in multiple locations at once and preventing inconsistencies</a:t>
            </a:r>
          </a:p>
          <a:p>
            <a:r>
              <a:rPr lang="en-US" dirty="0"/>
              <a:t>RDBMS systems are typically </a:t>
            </a:r>
            <a:r>
              <a:rPr lang="en-US" dirty="0">
                <a:solidFill>
                  <a:srgbClr val="FF0000"/>
                </a:solidFill>
              </a:rPr>
              <a:t>ACID compliant</a:t>
            </a:r>
          </a:p>
          <a:p>
            <a:endParaRPr lang="en-US" dirty="0"/>
          </a:p>
          <a:p>
            <a:r>
              <a:rPr lang="en-US" dirty="0"/>
              <a:t>Relational database systems ideal for storing rapidly changing application states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Combining a normalized schema, ACID compliance, and support for high transaction rates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Challenge is to determine how to capture state information over time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Relational databases</a:t>
            </a:r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NoSQL, not only SQL, refers to a whole class of databases that abandon the relational paradigm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widely adopted to describe a universe of “new school” databases, alternatives to relational databases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dropping relational constraints can improve performance, scalability, and schema flexibility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abandon various RDBMS characteristics, such as strong consistency, joins, or a fixed schema</a:t>
            </a:r>
          </a:p>
          <a:p>
            <a:endParaRPr lang="en-US" dirty="0"/>
          </a:p>
          <a:p>
            <a:r>
              <a:rPr lang="en-US" dirty="0"/>
              <a:t>Numerous flavors of NoSQL database designed for almost any imaginable use case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key-value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document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wide-column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graph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search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time series</a:t>
            </a:r>
          </a:p>
          <a:p>
            <a:r>
              <a:rPr lang="en-US" dirty="0"/>
              <a:t>all wildly popular and enjoy widespread adoption</a:t>
            </a:r>
          </a:p>
          <a:p>
            <a:endParaRPr lang="en-US" dirty="0"/>
          </a:p>
          <a:p>
            <a:r>
              <a:rPr lang="en-US" dirty="0"/>
              <a:t>Should understand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these types of databases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including usage considerations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structure of the data they 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how to leverage each in the data engineering lifecycle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Non-relational </a:t>
            </a:r>
            <a:r>
              <a:rPr lang="en-IN" dirty="0"/>
              <a:t>databases: NoSQL</a:t>
            </a:r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0948353" cy="464819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 non-relational database that retrieves records using a key that uniquely identifies each record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similar to hash map or dictionary data structures presented in many programming languages but potentially more scalable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encompass several NoSQL database types —document stores and wide column databases</a:t>
            </a:r>
          </a:p>
          <a:p>
            <a:endParaRPr lang="en-US" dirty="0"/>
          </a:p>
          <a:p>
            <a:r>
              <a:rPr lang="en-US" dirty="0"/>
              <a:t>Different types of key-value databases offer a variety of performance characteristics to serve various application needs</a:t>
            </a:r>
          </a:p>
          <a:p>
            <a:endParaRPr lang="en-US" dirty="0"/>
          </a:p>
          <a:p>
            <a:r>
              <a:rPr lang="en-US" dirty="0"/>
              <a:t>In-memory key-value databases are popular for caching session data for web and mobile applications, where </a:t>
            </a:r>
            <a:r>
              <a:rPr lang="en-US" dirty="0" smtClean="0"/>
              <a:t>ultra-</a:t>
            </a:r>
          </a:p>
          <a:p>
            <a:pPr marL="0" indent="0">
              <a:buNone/>
            </a:pPr>
            <a:r>
              <a:rPr lang="en-US" dirty="0" smtClean="0"/>
              <a:t>     fast </a:t>
            </a:r>
            <a:r>
              <a:rPr lang="en-US" dirty="0"/>
              <a:t>lookup and high concurrency are required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Storage in these systems is typically temporary - if the database shuts down, the data disappears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caches can reduce pressure on the main application database and serve speedy responses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Key-value stores can also serve applications requiring high-durability persistence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ecommerce application may need to save and update massive amounts of event state changes for a user and their orders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user logs into the ecommerce application, clicks around various screens, adds items to a shopping cart, and then checks 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event must be durably stored for retrieval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Key-value </a:t>
            </a:r>
            <a:r>
              <a:rPr lang="en-US" dirty="0"/>
              <a:t>stores often persist data to disk and across multiple nodes to support such use cases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Key-Value </a:t>
            </a:r>
            <a:r>
              <a:rPr lang="en-IN" dirty="0"/>
              <a:t>stores</a:t>
            </a:r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5029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specialized key-value 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document is a nested object - each document as a JSON object </a:t>
            </a:r>
            <a:r>
              <a:rPr lang="en-US" dirty="0" smtClean="0"/>
              <a:t>- are </a:t>
            </a:r>
            <a:r>
              <a:rPr lang="en-US" dirty="0"/>
              <a:t>stored in collections and retrieved by key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collection is roughly equivalent to a table in a relational database</a:t>
            </a:r>
          </a:p>
          <a:p>
            <a:endParaRPr lang="en-US" dirty="0"/>
          </a:p>
          <a:p>
            <a:r>
              <a:rPr lang="en-US" dirty="0"/>
              <a:t>Does not support joins - data cannot be easily normalized, i.e., split across multiple tables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Ideally, all related data can be stored in the same document.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many cases, the same data must be stored in multiple documents spread across numerous collections</a:t>
            </a:r>
          </a:p>
          <a:p>
            <a:endParaRPr lang="en-US" dirty="0"/>
          </a:p>
          <a:p>
            <a:r>
              <a:rPr lang="en-US" dirty="0"/>
              <a:t>Generally embrace all the flexibility of JSON and don’t enforce schema or types - blessing and a curse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the schema to be highly flexible and expressive - can also evolve as an application grows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become absolute nightmares to manage and query - data may become inconsistent and bloated over time</a:t>
            </a:r>
          </a:p>
          <a:p>
            <a:endParaRPr lang="en-US" dirty="0"/>
          </a:p>
          <a:p>
            <a:r>
              <a:rPr lang="en-US" dirty="0"/>
              <a:t>Support the creation of indexes and lookup tables to allow retrieval of documents by specific </a:t>
            </a:r>
            <a:r>
              <a:rPr lang="en-US" dirty="0" smtClean="0"/>
              <a:t>properties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invaluable </a:t>
            </a:r>
            <a:r>
              <a:rPr lang="en-US" dirty="0"/>
              <a:t>in application development when you need to search for documents in various ways</a:t>
            </a:r>
          </a:p>
          <a:p>
            <a:endParaRPr lang="en-US" dirty="0"/>
          </a:p>
          <a:p>
            <a:r>
              <a:rPr lang="en-US" dirty="0"/>
              <a:t>Generally not ACID compliant - many are eventually consistent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Allowing data distribution across a cluster is a boon for scaling and performance but can lead to catastrophes when engineers and developers don’t understand the implications</a:t>
            </a:r>
          </a:p>
          <a:p>
            <a:endParaRPr lang="en-US" dirty="0"/>
          </a:p>
          <a:p>
            <a:r>
              <a:rPr lang="en-US" dirty="0"/>
              <a:t>To run analytics on document stores, engineers generally must run a full scan to extract all data from a collection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have both performance and cost implications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Document stores</a:t>
            </a:r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Optimized for storing massive amounts of data with high transaction rates and extremely low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latency</a:t>
            </a:r>
            <a:endParaRPr lang="en-US" dirty="0"/>
          </a:p>
          <a:p>
            <a:endParaRPr lang="en-US" dirty="0"/>
          </a:p>
          <a:p>
            <a:r>
              <a:rPr lang="en-US" dirty="0"/>
              <a:t>Can scale to extremely high write rates and vast amounts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petabytes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millions of requests per second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sub10ms latency</a:t>
            </a:r>
          </a:p>
          <a:p>
            <a:r>
              <a:rPr lang="en-US" dirty="0"/>
              <a:t>have made wide-column databases popular in ecommerce, </a:t>
            </a:r>
            <a:r>
              <a:rPr lang="en-US" dirty="0" err="1"/>
              <a:t>fintech</a:t>
            </a:r>
            <a:r>
              <a:rPr lang="en-US" dirty="0"/>
              <a:t>, ad tech, IoT, and real-time personalization applications</a:t>
            </a:r>
          </a:p>
          <a:p>
            <a:endParaRPr lang="en-US" dirty="0"/>
          </a:p>
          <a:p>
            <a:r>
              <a:rPr lang="en-US" dirty="0"/>
              <a:t>Support rapid scans of massive amounts of data, but do not support complex queries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have only a single index (the row key) for lookups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must generally extract data and send it to a secondary analytics system to run complex queries to deal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</a:t>
            </a:r>
            <a:r>
              <a:rPr lang="en-US" dirty="0" smtClean="0"/>
              <a:t>with </a:t>
            </a:r>
            <a:r>
              <a:rPr lang="en-US" dirty="0"/>
              <a:t>these limitations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accomplished by running large scans for the extraction or employing CDC to capture an event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stream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Wide-column </a:t>
            </a:r>
            <a:r>
              <a:rPr lang="en-IN" dirty="0"/>
              <a:t>database</a:t>
            </a:r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Systems(6)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51053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Search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Non-relational database used to search data’s complex and straightforward semantic and structural characteristics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Search databases are popular for fast search and retrieval and can be found in various applications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err="1"/>
              <a:t>Elasticsearch</a:t>
            </a:r>
            <a:r>
              <a:rPr lang="en-US" dirty="0"/>
              <a:t>, Apache </a:t>
            </a:r>
            <a:r>
              <a:rPr lang="en-US" dirty="0" err="1"/>
              <a:t>Solr</a:t>
            </a:r>
            <a:r>
              <a:rPr lang="en-US" dirty="0"/>
              <a:t> or Lucene, or </a:t>
            </a:r>
            <a:r>
              <a:rPr lang="en-US" dirty="0" err="1"/>
              <a:t>Algolia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Two </a:t>
            </a:r>
            <a:r>
              <a:rPr lang="en-US" dirty="0"/>
              <a:t>prominent use cases exist for a search database: text search and log analysis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Text search involves searching a body of text for keywords or phrases, matching on exact, fuzzy, or semantically similar matches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Log analysis is typically used for anomaly detection, real-time monitoring, security analytics, and operational analytics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Time series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series of values organized by time - stock prices might move as trades are executed throughout the day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Any events that are recorded over time — either regularly or sporadically — are time-series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Optimized for retrieving and statistical processing of time-series data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Address the needs of growing, high-velocity data volumes from IoT, event and application logs, ad tech, and </a:t>
            </a:r>
            <a:r>
              <a:rPr lang="en-US" dirty="0" err="1"/>
              <a:t>fintech</a:t>
            </a: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Often utilize memory buffering to support fast writes and reads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Measurement data is generated regularly, such as temperature or air-quality sensors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Event-based data is irregular and created every time an event occurs — for instance, when a motion sensor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detects </a:t>
            </a:r>
            <a:r>
              <a:rPr lang="en-US" dirty="0"/>
              <a:t>movement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schema for a time series typically contains a timestamp and a small set of fields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makes time-series databases suitable for operational analytics but not great for BI use cases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Joins are not common, though some quasi time-series databases such as Apache Druid support joins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Search and Time series databases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06454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 </a:t>
            </a:r>
            <a:r>
              <a:rPr lang="en-IN" dirty="0" smtClean="0"/>
              <a:t>Systems(7)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5029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APIs are now a standard and pervasive way of exchanging data in the cloud, for SaaS platforms, and between internal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company </a:t>
            </a:r>
            <a:r>
              <a:rPr lang="en-US" dirty="0" smtClean="0"/>
              <a:t>systems</a:t>
            </a:r>
          </a:p>
          <a:p>
            <a:endParaRPr lang="en-US" dirty="0"/>
          </a:p>
          <a:p>
            <a:r>
              <a:rPr lang="en-US" dirty="0" smtClean="0"/>
              <a:t>REST</a:t>
            </a:r>
            <a:endParaRPr lang="en-US" dirty="0"/>
          </a:p>
          <a:p>
            <a:pPr lvl="1"/>
            <a:r>
              <a:rPr lang="en-US" dirty="0" smtClean="0"/>
              <a:t>Currently </a:t>
            </a:r>
            <a:r>
              <a:rPr lang="en-US" dirty="0"/>
              <a:t>the dominant API paradigm - </a:t>
            </a:r>
            <a:r>
              <a:rPr lang="en-US" dirty="0" err="1"/>
              <a:t>REpresentational</a:t>
            </a:r>
            <a:r>
              <a:rPr lang="en-US" dirty="0"/>
              <a:t> State Transfer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set of practices and philosophies for building HTTP web APIs was laid out by Roy Fielding in 2000 in a PhD dissertation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built around HTTP verbs, such as GET and PUT; in practice, modern REST uses only a handful of the verb mappings outlined in the </a:t>
            </a:r>
            <a:endParaRPr lang="en-US" dirty="0" smtClean="0"/>
          </a:p>
          <a:p>
            <a:pPr marL="914400" lvl="2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original dissertation</a:t>
            </a:r>
            <a:endParaRPr lang="en-US" dirty="0"/>
          </a:p>
          <a:p>
            <a:pPr lvl="1"/>
            <a:r>
              <a:rPr lang="en-US" dirty="0" smtClean="0"/>
              <a:t>Interactions </a:t>
            </a:r>
            <a:r>
              <a:rPr lang="en-US" dirty="0"/>
              <a:t>are stateless - each REST call is independent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can change the system’s state, but these changes are global, applying to the full system rather than a current session</a:t>
            </a:r>
          </a:p>
          <a:p>
            <a:endParaRPr lang="en-US" dirty="0"/>
          </a:p>
          <a:p>
            <a:pPr lvl="1"/>
            <a:r>
              <a:rPr lang="en-US" dirty="0"/>
              <a:t>Great variation in levels of API abstraction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APIs are merely a thin wrapper over internals that provides the minimum functionality required to protect the system from user requests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API is a masterpiece of engineering that prepares data for analytics applications and supports advanced reporting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Data </a:t>
            </a:r>
            <a:r>
              <a:rPr lang="en-US" dirty="0"/>
              <a:t>providers frequently supply client libraries in various languages, especially in Python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remove much of the boilerplate labor of building API interaction code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handle critical details such as authentication and map fundamental methods into accessible classes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Various services and open source libraries have emerged to interact with APIs and manage data synchronization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Many SaaS and open source vendors provide off-the-shelf connectors for common APIs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Platforms also simplify the process of building custom connectors as required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Numerous data APIs without client libraries or out-of-the-box connector support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APIs - REST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301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3259</TotalTime>
  <Words>2645</Words>
  <Application>Microsoft Office PowerPoint</Application>
  <PresentationFormat>Widescreen</PresentationFormat>
  <Paragraphs>279</Paragraphs>
  <Slides>16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Generation in Source Systems</vt:lpstr>
      <vt:lpstr>Sources of Data: How Is Data Created?</vt:lpstr>
      <vt:lpstr>Source Systems</vt:lpstr>
      <vt:lpstr>Source Systems(2)</vt:lpstr>
      <vt:lpstr>Source Systems(3)</vt:lpstr>
      <vt:lpstr>Source Systems(4)</vt:lpstr>
      <vt:lpstr>Source Systems(5)</vt:lpstr>
      <vt:lpstr>Source Systems(6)</vt:lpstr>
      <vt:lpstr>Source Systems(7)</vt:lpstr>
      <vt:lpstr>Source Systems(8)</vt:lpstr>
      <vt:lpstr>Source Systems(9)</vt:lpstr>
      <vt:lpstr>Source Systems(10)</vt:lpstr>
      <vt:lpstr>Source Systems(11)</vt:lpstr>
      <vt:lpstr>Source Systems(12)</vt:lpstr>
      <vt:lpstr>Source Systems(13)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264</cp:revision>
  <dcterms:created xsi:type="dcterms:W3CDTF">2018-10-16T06:13:57Z</dcterms:created>
  <dcterms:modified xsi:type="dcterms:W3CDTF">2023-07-01T01:22:05Z</dcterms:modified>
</cp:coreProperties>
</file>

<file path=docProps/thumbnail.jpeg>
</file>